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88" r:id="rId2"/>
    <p:sldId id="300" r:id="rId3"/>
    <p:sldId id="301" r:id="rId4"/>
    <p:sldId id="302" r:id="rId5"/>
    <p:sldId id="298" r:id="rId6"/>
    <p:sldId id="30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2998" autoAdjust="0"/>
  </p:normalViewPr>
  <p:slideViewPr>
    <p:cSldViewPr snapToObjects="1">
      <p:cViewPr varScale="1">
        <p:scale>
          <a:sx n="85" d="100"/>
          <a:sy n="85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Object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B66CA-FA47-406E-A5C7-F20B53FE952B}" type="datetime8">
              <a:rPr lang="nl-NL" smtClean="0"/>
              <a:t>22-8-2014 10:29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C337-BE69-40D5-A2C3-B572D8434EA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279370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A6ADF-987C-4EC9-B54D-9654DBC8136B}" type="datetime8">
              <a:rPr lang="nl-NL" smtClean="0"/>
              <a:t>22-8-2014 10:29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935DF-413D-4C75-8A60-925A728E0BB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576607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titel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 userDrawn="1"/>
        </p:nvGrpSpPr>
        <p:grpSpPr>
          <a:xfrm>
            <a:off x="6715527" y="-237"/>
            <a:ext cx="2428473" cy="1642674"/>
            <a:chOff x="6715527" y="-237"/>
            <a:chExt cx="2428473" cy="1642674"/>
          </a:xfrm>
        </p:grpSpPr>
        <p:pic>
          <p:nvPicPr>
            <p:cNvPr id="19" name="Afbeelding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527" y="88793"/>
              <a:ext cx="2428473" cy="1540007"/>
            </a:xfrm>
            <a:prstGeom prst="rect">
              <a:avLst/>
            </a:prstGeom>
          </p:spPr>
        </p:pic>
        <p:pic>
          <p:nvPicPr>
            <p:cNvPr id="20" name="Afbeelding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hidden">
            <a:xfrm>
              <a:off x="6715527" y="-237"/>
              <a:ext cx="2428473" cy="1642674"/>
            </a:xfrm>
            <a:prstGeom prst="rect">
              <a:avLst/>
            </a:prstGeom>
          </p:spPr>
        </p:pic>
      </p:grp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black">
          <a:xfrm>
            <a:off x="1069200" y="2876400"/>
            <a:ext cx="4680000" cy="177800"/>
          </a:xfrm>
        </p:spPr>
        <p:txBody>
          <a:bodyPr/>
          <a:lstStyle>
            <a:lvl1pPr algn="l">
              <a:defRPr sz="1400" b="0" i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black">
          <a:xfrm>
            <a:off x="1069200" y="3128400"/>
            <a:ext cx="4680000" cy="177800"/>
          </a:xfrm>
        </p:spPr>
        <p:txBody>
          <a:bodyPr/>
          <a:lstStyle>
            <a:lvl1pPr algn="l">
              <a:defRPr sz="1400" b="0" i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18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96400" y="6167524"/>
            <a:ext cx="543600" cy="140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3" name="Groep 2"/>
          <p:cNvGrpSpPr/>
          <p:nvPr userDrawn="1"/>
        </p:nvGrpSpPr>
        <p:grpSpPr>
          <a:xfrm>
            <a:off x="536400" y="1069200"/>
            <a:ext cx="5356800" cy="1604496"/>
            <a:chOff x="536400" y="1069200"/>
            <a:chExt cx="5356800" cy="1604496"/>
          </a:xfrm>
        </p:grpSpPr>
        <p:sp>
          <p:nvSpPr>
            <p:cNvPr id="29" name="Rechthoek 28"/>
            <p:cNvSpPr/>
            <p:nvPr userDrawn="1"/>
          </p:nvSpPr>
          <p:spPr bwMode="black">
            <a:xfrm>
              <a:off x="536400" y="1693185"/>
              <a:ext cx="5356800" cy="63220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nl-NL" b="1" i="0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" name="Afgeronde rechthoek 5"/>
            <p:cNvSpPr/>
            <p:nvPr userDrawn="1"/>
          </p:nvSpPr>
          <p:spPr bwMode="black">
            <a:xfrm>
              <a:off x="536400" y="1069200"/>
              <a:ext cx="5356800" cy="748800"/>
            </a:xfrm>
            <a:custGeom>
              <a:avLst/>
              <a:gdLst>
                <a:gd name="connsiteX0" fmla="*/ 0 w 5356800"/>
                <a:gd name="connsiteY0" fmla="*/ 124802 h 748800"/>
                <a:gd name="connsiteX1" fmla="*/ 124802 w 5356800"/>
                <a:gd name="connsiteY1" fmla="*/ 0 h 748800"/>
                <a:gd name="connsiteX2" fmla="*/ 5231998 w 5356800"/>
                <a:gd name="connsiteY2" fmla="*/ 0 h 748800"/>
                <a:gd name="connsiteX3" fmla="*/ 5356800 w 5356800"/>
                <a:gd name="connsiteY3" fmla="*/ 124802 h 748800"/>
                <a:gd name="connsiteX4" fmla="*/ 5356800 w 5356800"/>
                <a:gd name="connsiteY4" fmla="*/ 623998 h 748800"/>
                <a:gd name="connsiteX5" fmla="*/ 5231998 w 5356800"/>
                <a:gd name="connsiteY5" fmla="*/ 748800 h 748800"/>
                <a:gd name="connsiteX6" fmla="*/ 124802 w 5356800"/>
                <a:gd name="connsiteY6" fmla="*/ 748800 h 748800"/>
                <a:gd name="connsiteX7" fmla="*/ 0 w 5356800"/>
                <a:gd name="connsiteY7" fmla="*/ 623998 h 748800"/>
                <a:gd name="connsiteX8" fmla="*/ 0 w 5356800"/>
                <a:gd name="connsiteY8" fmla="*/ 124802 h 748800"/>
                <a:gd name="connsiteX0" fmla="*/ 0 w 5356800"/>
                <a:gd name="connsiteY0" fmla="*/ 623998 h 748800"/>
                <a:gd name="connsiteX1" fmla="*/ 124802 w 5356800"/>
                <a:gd name="connsiteY1" fmla="*/ 0 h 748800"/>
                <a:gd name="connsiteX2" fmla="*/ 5231998 w 5356800"/>
                <a:gd name="connsiteY2" fmla="*/ 0 h 748800"/>
                <a:gd name="connsiteX3" fmla="*/ 5356800 w 5356800"/>
                <a:gd name="connsiteY3" fmla="*/ 124802 h 748800"/>
                <a:gd name="connsiteX4" fmla="*/ 5356800 w 5356800"/>
                <a:gd name="connsiteY4" fmla="*/ 623998 h 748800"/>
                <a:gd name="connsiteX5" fmla="*/ 5231998 w 5356800"/>
                <a:gd name="connsiteY5" fmla="*/ 748800 h 748800"/>
                <a:gd name="connsiteX6" fmla="*/ 124802 w 5356800"/>
                <a:gd name="connsiteY6" fmla="*/ 748800 h 748800"/>
                <a:gd name="connsiteX7" fmla="*/ 0 w 5356800"/>
                <a:gd name="connsiteY7" fmla="*/ 623998 h 748800"/>
                <a:gd name="connsiteX0" fmla="*/ 0 w 5356800"/>
                <a:gd name="connsiteY0" fmla="*/ 623998 h 748800"/>
                <a:gd name="connsiteX1" fmla="*/ 124802 w 5356800"/>
                <a:gd name="connsiteY1" fmla="*/ 0 h 748800"/>
                <a:gd name="connsiteX2" fmla="*/ 5231998 w 5356800"/>
                <a:gd name="connsiteY2" fmla="*/ 0 h 748800"/>
                <a:gd name="connsiteX3" fmla="*/ 5356800 w 5356800"/>
                <a:gd name="connsiteY3" fmla="*/ 124802 h 748800"/>
                <a:gd name="connsiteX4" fmla="*/ 5356800 w 5356800"/>
                <a:gd name="connsiteY4" fmla="*/ 623998 h 748800"/>
                <a:gd name="connsiteX5" fmla="*/ 5231998 w 5356800"/>
                <a:gd name="connsiteY5" fmla="*/ 748800 h 748800"/>
                <a:gd name="connsiteX6" fmla="*/ 124802 w 5356800"/>
                <a:gd name="connsiteY6" fmla="*/ 748800 h 748800"/>
                <a:gd name="connsiteX7" fmla="*/ 0 w 5356800"/>
                <a:gd name="connsiteY7" fmla="*/ 623998 h 748800"/>
                <a:gd name="connsiteX0" fmla="*/ 0 w 5356800"/>
                <a:gd name="connsiteY0" fmla="*/ 623998 h 748800"/>
                <a:gd name="connsiteX1" fmla="*/ 977 w 5356800"/>
                <a:gd name="connsiteY1" fmla="*/ 0 h 748800"/>
                <a:gd name="connsiteX2" fmla="*/ 5231998 w 5356800"/>
                <a:gd name="connsiteY2" fmla="*/ 0 h 748800"/>
                <a:gd name="connsiteX3" fmla="*/ 5356800 w 5356800"/>
                <a:gd name="connsiteY3" fmla="*/ 124802 h 748800"/>
                <a:gd name="connsiteX4" fmla="*/ 5356800 w 5356800"/>
                <a:gd name="connsiteY4" fmla="*/ 623998 h 748800"/>
                <a:gd name="connsiteX5" fmla="*/ 5231998 w 5356800"/>
                <a:gd name="connsiteY5" fmla="*/ 748800 h 748800"/>
                <a:gd name="connsiteX6" fmla="*/ 124802 w 5356800"/>
                <a:gd name="connsiteY6" fmla="*/ 748800 h 748800"/>
                <a:gd name="connsiteX7" fmla="*/ 0 w 5356800"/>
                <a:gd name="connsiteY7" fmla="*/ 623998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6800" h="748800">
                  <a:moveTo>
                    <a:pt x="0" y="623998"/>
                  </a:moveTo>
                  <a:cubicBezTo>
                    <a:pt x="326" y="415999"/>
                    <a:pt x="651" y="207999"/>
                    <a:pt x="977" y="0"/>
                  </a:cubicBezTo>
                  <a:lnTo>
                    <a:pt x="5231998" y="0"/>
                  </a:lnTo>
                  <a:cubicBezTo>
                    <a:pt x="5300924" y="0"/>
                    <a:pt x="5356800" y="55876"/>
                    <a:pt x="5356800" y="124802"/>
                  </a:cubicBezTo>
                  <a:lnTo>
                    <a:pt x="5356800" y="623998"/>
                  </a:lnTo>
                  <a:cubicBezTo>
                    <a:pt x="5356800" y="692924"/>
                    <a:pt x="5300924" y="748800"/>
                    <a:pt x="5231998" y="748800"/>
                  </a:cubicBezTo>
                  <a:lnTo>
                    <a:pt x="124802" y="748800"/>
                  </a:lnTo>
                  <a:cubicBezTo>
                    <a:pt x="55876" y="748800"/>
                    <a:pt x="0" y="692924"/>
                    <a:pt x="0" y="6239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nl-NL" b="1" i="0" baseline="0" dirty="0" smtClean="0">
                <a:latin typeface="Verdana" pitchFamily="34" charset="0"/>
              </a:endParaRPr>
            </a:p>
          </p:txBody>
        </p:sp>
        <p:sp>
          <p:nvSpPr>
            <p:cNvPr id="13" name="Afgeronde rechthoek 12"/>
            <p:cNvSpPr/>
            <p:nvPr userDrawn="1"/>
          </p:nvSpPr>
          <p:spPr bwMode="black">
            <a:xfrm>
              <a:off x="536400" y="1924896"/>
              <a:ext cx="5356800" cy="7488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nl-NL" b="1" i="0" baseline="0" dirty="0" smtClean="0">
                <a:latin typeface="Verdana" pitchFamily="34" charset="0"/>
              </a:endParaRPr>
            </a:p>
          </p:txBody>
        </p:sp>
      </p:grpSp>
      <p:sp>
        <p:nvSpPr>
          <p:cNvPr id="17" name="Tijdelijke aanduiding voor inhoud 2"/>
          <p:cNvSpPr>
            <a:spLocks noGrp="1"/>
          </p:cNvSpPr>
          <p:nvPr>
            <p:ph idx="16" hasCustomPrompt="1"/>
          </p:nvPr>
        </p:nvSpPr>
        <p:spPr bwMode="white">
          <a:xfrm>
            <a:off x="1051200" y="1468800"/>
            <a:ext cx="4680000" cy="12048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3600">
                <a:solidFill>
                  <a:schemeClr val="bg1"/>
                </a:solidFill>
              </a:defRPr>
            </a:lvl1pPr>
            <a:lvl2pPr marL="174625" indent="0">
              <a:lnSpc>
                <a:spcPct val="110000"/>
              </a:lnSpc>
              <a:spcAft>
                <a:spcPts val="1000"/>
              </a:spcAft>
              <a:buClrTx/>
              <a:buFontTx/>
              <a:buNone/>
              <a:defRPr sz="4400">
                <a:solidFill>
                  <a:schemeClr val="accent6"/>
                </a:solidFill>
              </a:defRPr>
            </a:lvl2pPr>
            <a:lvl3pPr marL="363538" indent="0">
              <a:lnSpc>
                <a:spcPct val="110000"/>
              </a:lnSpc>
              <a:spcAft>
                <a:spcPts val="1000"/>
              </a:spcAft>
              <a:buClrTx/>
              <a:buFontTx/>
              <a:buNone/>
              <a:defRPr sz="4400">
                <a:solidFill>
                  <a:schemeClr val="accent6"/>
                </a:solidFill>
              </a:defRPr>
            </a:lvl3pPr>
            <a:lvl4pPr marL="538163" indent="0">
              <a:lnSpc>
                <a:spcPct val="110000"/>
              </a:lnSpc>
              <a:spcAft>
                <a:spcPts val="1000"/>
              </a:spcAft>
              <a:buClrTx/>
              <a:buFontTx/>
              <a:buNone/>
              <a:defRPr sz="4400">
                <a:solidFill>
                  <a:schemeClr val="accent6"/>
                </a:solidFill>
              </a:defRPr>
            </a:lvl4pPr>
            <a:lvl5pPr marL="712787" indent="0">
              <a:lnSpc>
                <a:spcPct val="110000"/>
              </a:lnSpc>
              <a:spcAft>
                <a:spcPts val="1000"/>
              </a:spcAft>
              <a:buClrTx/>
              <a:buFontTx/>
              <a:buNone/>
              <a:defRPr sz="4400">
                <a:solidFill>
                  <a:schemeClr val="accent6"/>
                </a:solidFill>
              </a:defRPr>
            </a:lvl5pPr>
          </a:lstStyle>
          <a:p>
            <a:pPr lvl="0"/>
            <a:r>
              <a:rPr lang="nl-NL" dirty="0" smtClean="0"/>
              <a:t>Titel van het hoofdstuk</a:t>
            </a:r>
          </a:p>
        </p:txBody>
      </p:sp>
    </p:spTree>
    <p:extLst>
      <p:ext uri="{BB962C8B-B14F-4D97-AF65-F5344CB8AC3E}">
        <p14:creationId xmlns:p14="http://schemas.microsoft.com/office/powerpoint/2010/main" val="2967615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opsomtekens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536400" y="1448780"/>
            <a:ext cx="7560000" cy="4419220"/>
          </a:xfrm>
        </p:spPr>
        <p:txBody>
          <a:bodyPr lIns="0" tIns="0" rIns="0" bIns="0">
            <a:normAutofit/>
          </a:bodyPr>
          <a:lstStyle>
            <a:lvl1pPr marL="265113" indent="-265113">
              <a:lnSpc>
                <a:spcPct val="110000"/>
              </a:lnSpc>
              <a:spcAft>
                <a:spcPts val="1000"/>
              </a:spcAft>
              <a:buClrTx/>
              <a:buFont typeface="Arial" pitchFamily="34" charset="0"/>
              <a:buChar char="•"/>
              <a:tabLst/>
              <a:defRPr sz="2400"/>
            </a:lvl1pPr>
            <a:lvl2pPr marL="542925" indent="-277813">
              <a:lnSpc>
                <a:spcPct val="110000"/>
              </a:lnSpc>
              <a:spcAft>
                <a:spcPts val="1000"/>
              </a:spcAft>
              <a:buClrTx/>
              <a:buFont typeface="Arial" pitchFamily="34" charset="0"/>
              <a:buChar char="-"/>
              <a:defRPr/>
            </a:lvl2pPr>
            <a:lvl3pPr marL="808038" indent="-265113">
              <a:lnSpc>
                <a:spcPct val="110000"/>
              </a:lnSpc>
              <a:spcAft>
                <a:spcPts val="1000"/>
              </a:spcAft>
              <a:buClrTx/>
              <a:buFont typeface="Arial" pitchFamily="34" charset="0"/>
              <a:buChar char="-"/>
              <a:defRPr/>
            </a:lvl3pPr>
            <a:lvl4pPr marL="1073150" indent="-265113">
              <a:lnSpc>
                <a:spcPct val="110000"/>
              </a:lnSpc>
              <a:spcAft>
                <a:spcPts val="1000"/>
              </a:spcAft>
              <a:buClrTx/>
              <a:buFont typeface="Arial" pitchFamily="34" charset="0"/>
              <a:buChar char="-"/>
              <a:tabLst/>
              <a:defRPr/>
            </a:lvl4pPr>
            <a:lvl5pPr marL="1338263" indent="-265113">
              <a:lnSpc>
                <a:spcPct val="110000"/>
              </a:lnSpc>
              <a:spcAft>
                <a:spcPts val="1000"/>
              </a:spcAft>
              <a:buClrTx/>
              <a:buFont typeface="Arial" pitchFamily="34" charset="0"/>
              <a:buChar char="-"/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8977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zonder opsomtekens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536400" y="1448780"/>
            <a:ext cx="7560000" cy="4419220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Aft>
                <a:spcPts val="1000"/>
              </a:spcAft>
              <a:defRPr/>
            </a:lvl1pPr>
            <a:lvl2pPr>
              <a:lnSpc>
                <a:spcPct val="110000"/>
              </a:lnSpc>
              <a:spcAft>
                <a:spcPts val="1000"/>
              </a:spcAft>
              <a:defRPr/>
            </a:lvl2pPr>
            <a:lvl3pPr>
              <a:lnSpc>
                <a:spcPct val="110000"/>
              </a:lnSpc>
              <a:spcAft>
                <a:spcPts val="1000"/>
              </a:spcAft>
              <a:defRPr/>
            </a:lvl3pPr>
            <a:lvl4pPr>
              <a:lnSpc>
                <a:spcPct val="110000"/>
              </a:lnSpc>
              <a:spcAft>
                <a:spcPts val="1000"/>
              </a:spcAft>
              <a:defRPr/>
            </a:lvl4pPr>
            <a:lvl5pPr>
              <a:lnSpc>
                <a:spcPct val="110000"/>
              </a:lnSpc>
              <a:spcAft>
                <a:spcPts val="1000"/>
              </a:spcAft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433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e afbeelding met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820174" y="1387556"/>
            <a:ext cx="3272372" cy="2680444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1000"/>
              </a:spcAft>
              <a:defRPr/>
            </a:lvl1pPr>
            <a:lvl2pPr>
              <a:lnSpc>
                <a:spcPct val="100000"/>
              </a:lnSpc>
              <a:spcAft>
                <a:spcPts val="1000"/>
              </a:spcAft>
              <a:defRPr/>
            </a:lvl2pPr>
            <a:lvl3pPr>
              <a:lnSpc>
                <a:spcPct val="100000"/>
              </a:lnSpc>
              <a:spcAft>
                <a:spcPts val="1000"/>
              </a:spcAft>
              <a:defRPr/>
            </a:lvl3pPr>
            <a:lvl4pPr>
              <a:lnSpc>
                <a:spcPct val="100000"/>
              </a:lnSpc>
              <a:spcAft>
                <a:spcPts val="1000"/>
              </a:spcAft>
              <a:defRPr/>
            </a:lvl4pPr>
            <a:lvl5pPr>
              <a:lnSpc>
                <a:spcPct val="100000"/>
              </a:lnSpc>
              <a:spcAft>
                <a:spcPts val="1000"/>
              </a:spcAft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9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536400" y="1387556"/>
            <a:ext cx="4107600" cy="2680444"/>
          </a:xfrm>
        </p:spPr>
        <p:txBody>
          <a:bodyPr/>
          <a:lstStyle>
            <a:lvl1pPr marL="0" indent="0">
              <a:buNone/>
              <a:defRPr sz="19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4"/>
          </p:nvPr>
        </p:nvSpPr>
        <p:spPr>
          <a:xfrm>
            <a:off x="536400" y="4222800"/>
            <a:ext cx="7560000" cy="1648800"/>
          </a:xfrm>
        </p:spPr>
        <p:txBody>
          <a:bodyPr wrap="square"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1000"/>
              </a:spcAft>
              <a:defRPr/>
            </a:lvl1pPr>
            <a:lvl2pPr>
              <a:lnSpc>
                <a:spcPct val="100000"/>
              </a:lnSpc>
              <a:spcAft>
                <a:spcPts val="1000"/>
              </a:spcAft>
              <a:defRPr/>
            </a:lvl2pPr>
            <a:lvl3pPr>
              <a:lnSpc>
                <a:spcPct val="100000"/>
              </a:lnSpc>
              <a:spcAft>
                <a:spcPts val="1000"/>
              </a:spcAft>
              <a:defRPr/>
            </a:lvl3pPr>
            <a:lvl4pPr>
              <a:lnSpc>
                <a:spcPct val="100000"/>
              </a:lnSpc>
              <a:spcAft>
                <a:spcPts val="1000"/>
              </a:spcAft>
              <a:defRPr/>
            </a:lvl4pPr>
            <a:lvl5pPr>
              <a:lnSpc>
                <a:spcPct val="100000"/>
              </a:lnSpc>
              <a:spcAft>
                <a:spcPts val="1000"/>
              </a:spcAft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5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e afbeelding met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406400" y="1531556"/>
            <a:ext cx="3690000" cy="4336444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Aft>
                <a:spcPts val="1000"/>
              </a:spcAft>
              <a:defRPr/>
            </a:lvl1pPr>
            <a:lvl2pPr>
              <a:lnSpc>
                <a:spcPct val="110000"/>
              </a:lnSpc>
              <a:spcAft>
                <a:spcPts val="1000"/>
              </a:spcAft>
              <a:defRPr/>
            </a:lvl2pPr>
            <a:lvl3pPr>
              <a:lnSpc>
                <a:spcPct val="110000"/>
              </a:lnSpc>
              <a:spcAft>
                <a:spcPts val="1000"/>
              </a:spcAft>
              <a:defRPr/>
            </a:lvl3pPr>
            <a:lvl4pPr>
              <a:lnSpc>
                <a:spcPct val="110000"/>
              </a:lnSpc>
              <a:spcAft>
                <a:spcPts val="1000"/>
              </a:spcAft>
              <a:defRPr/>
            </a:lvl4pPr>
            <a:lvl5pPr>
              <a:lnSpc>
                <a:spcPct val="110000"/>
              </a:lnSpc>
              <a:spcAft>
                <a:spcPts val="1000"/>
              </a:spcAft>
              <a:defRPr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9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536400" y="1531556"/>
            <a:ext cx="3690000" cy="4336444"/>
          </a:xfrm>
        </p:spPr>
        <p:txBody>
          <a:bodyPr/>
          <a:lstStyle>
            <a:lvl1pPr marL="0" indent="0">
              <a:buNone/>
              <a:defRPr sz="19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087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35676" y="272677"/>
            <a:ext cx="7117924" cy="96007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6400" y="6166800"/>
            <a:ext cx="7560000" cy="1397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6400" y="6332400"/>
            <a:ext cx="7560000" cy="1397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96400" y="6166800"/>
            <a:ext cx="543600" cy="1397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 b="0" i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236286-4DC8-46DE-9269-8F728FBC0641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6400" y="1448779"/>
            <a:ext cx="7560000" cy="44192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grpSp>
        <p:nvGrpSpPr>
          <p:cNvPr id="10" name="Groep 9"/>
          <p:cNvGrpSpPr/>
          <p:nvPr userDrawn="1"/>
        </p:nvGrpSpPr>
        <p:grpSpPr>
          <a:xfrm>
            <a:off x="7657200" y="272678"/>
            <a:ext cx="1217837" cy="821337"/>
            <a:chOff x="6708327" y="-237"/>
            <a:chExt cx="2435673" cy="1642674"/>
          </a:xfrm>
        </p:grpSpPr>
        <p:pic>
          <p:nvPicPr>
            <p:cNvPr id="11" name="Afbeelding 10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527" y="88793"/>
              <a:ext cx="2428473" cy="1540008"/>
            </a:xfrm>
            <a:prstGeom prst="rect">
              <a:avLst/>
            </a:prstGeom>
          </p:spPr>
        </p:pic>
        <p:pic>
          <p:nvPicPr>
            <p:cNvPr id="12" name="Afbeelding 11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hidden">
            <a:xfrm>
              <a:off x="6708327" y="-237"/>
              <a:ext cx="2428473" cy="16426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433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timing>
    <p:tnLst>
      <p:par>
        <p:cTn id="1" dur="indefinite" restart="never" nodeType="tmRoot"/>
      </p:par>
    </p:tnLst>
  </p:timing>
  <p:hf hdr="0"/>
  <p:txStyles>
    <p:titleStyle>
      <a:lvl1pPr marL="357188" indent="-357188" algn="l" defTabSz="914400" rtl="0" eaLnBrk="1" latinLnBrk="0" hangingPunct="1">
        <a:lnSpc>
          <a:spcPct val="100000"/>
        </a:lnSpc>
        <a:spcBef>
          <a:spcPct val="0"/>
        </a:spcBef>
        <a:buNone/>
        <a:tabLst>
          <a:tab pos="357188" algn="l"/>
        </a:tabLst>
        <a:defRPr sz="3200" b="0" i="0" kern="1200" baseline="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0"/>
        </a:spcBef>
        <a:buClr>
          <a:schemeClr val="accent4"/>
        </a:buClr>
        <a:buSzPct val="100000"/>
        <a:buFontTx/>
        <a:buNone/>
        <a:defRPr sz="2400" b="0" i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265113" indent="0" algn="l" defTabSz="914400" rtl="0" eaLnBrk="1" latinLnBrk="0" hangingPunct="1">
        <a:lnSpc>
          <a:spcPct val="114000"/>
        </a:lnSpc>
        <a:spcBef>
          <a:spcPts val="0"/>
        </a:spcBef>
        <a:buClr>
          <a:schemeClr val="accent4"/>
        </a:buClr>
        <a:buSzPct val="100000"/>
        <a:buFontTx/>
        <a:buNone/>
        <a:defRPr sz="2000" b="0" i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42925" indent="0" algn="l" defTabSz="914400" rtl="0" eaLnBrk="1" latinLnBrk="0" hangingPunct="1">
        <a:lnSpc>
          <a:spcPct val="114000"/>
        </a:lnSpc>
        <a:spcBef>
          <a:spcPts val="0"/>
        </a:spcBef>
        <a:buClr>
          <a:schemeClr val="accent4"/>
        </a:buClr>
        <a:buSzPct val="100000"/>
        <a:buFontTx/>
        <a:buNone/>
        <a:defRPr sz="1800" b="0" i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08038" indent="0" algn="l" defTabSz="914400" rtl="0" eaLnBrk="1" latinLnBrk="0" hangingPunct="1">
        <a:lnSpc>
          <a:spcPct val="114000"/>
        </a:lnSpc>
        <a:spcBef>
          <a:spcPts val="0"/>
        </a:spcBef>
        <a:buClr>
          <a:schemeClr val="accent4"/>
        </a:buClr>
        <a:buSzPct val="100000"/>
        <a:buFontTx/>
        <a:buNone/>
        <a:defRPr sz="1600" b="0" i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73150" indent="0" algn="l" defTabSz="914400" rtl="0" eaLnBrk="1" latinLnBrk="0" hangingPunct="1">
        <a:lnSpc>
          <a:spcPct val="114000"/>
        </a:lnSpc>
        <a:spcBef>
          <a:spcPts val="0"/>
        </a:spcBef>
        <a:buClr>
          <a:schemeClr val="accent4"/>
        </a:buClr>
        <a:buSzPct val="100000"/>
        <a:buFontTx/>
        <a:buNone/>
        <a:defRPr sz="1600" b="0" i="0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Group 4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F1415-87F8-455C-8238-79385BD43DB0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Nanda </a:t>
            </a:r>
            <a:r>
              <a:rPr lang="en-GB" dirty="0" err="1" smtClean="0"/>
              <a:t>Barendsen</a:t>
            </a:r>
            <a:endParaRPr lang="en-GB" dirty="0" smtClean="0"/>
          </a:p>
          <a:p>
            <a:r>
              <a:rPr lang="en-GB" dirty="0" smtClean="0"/>
              <a:t>Marc </a:t>
            </a:r>
            <a:r>
              <a:rPr lang="en-GB" dirty="0" err="1" smtClean="0"/>
              <a:t>Lodewegen</a:t>
            </a:r>
            <a:endParaRPr lang="en-GB" dirty="0" smtClean="0"/>
          </a:p>
          <a:p>
            <a:r>
              <a:rPr lang="en-GB" dirty="0" smtClean="0"/>
              <a:t>Rob </a:t>
            </a:r>
            <a:r>
              <a:rPr lang="en-GB" dirty="0" err="1" smtClean="0"/>
              <a:t>Sentveld</a:t>
            </a:r>
            <a:endParaRPr lang="en-GB" dirty="0" smtClean="0"/>
          </a:p>
          <a:p>
            <a:r>
              <a:rPr lang="en-GB" dirty="0" smtClean="0"/>
              <a:t>Suzanne </a:t>
            </a:r>
            <a:r>
              <a:rPr lang="en-GB" dirty="0" err="1" smtClean="0"/>
              <a:t>Brasser</a:t>
            </a:r>
            <a:endParaRPr lang="en-GB" dirty="0"/>
          </a:p>
          <a:p>
            <a:r>
              <a:rPr lang="en-GB" dirty="0" smtClean="0"/>
              <a:t>Joost Kamphuis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3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536400" y="1448780"/>
            <a:ext cx="8212064" cy="4419220"/>
          </a:xfrm>
        </p:spPr>
        <p:txBody>
          <a:bodyPr/>
          <a:lstStyle/>
          <a:p>
            <a:r>
              <a:rPr lang="en-GB" dirty="0" smtClean="0"/>
              <a:t>Assignment: our understanding of the goal</a:t>
            </a:r>
          </a:p>
          <a:p>
            <a:pPr lvl="1"/>
            <a:r>
              <a:rPr lang="en-GB" dirty="0" smtClean="0"/>
              <a:t>Transformers vs. complete process</a:t>
            </a:r>
          </a:p>
          <a:p>
            <a:pPr lvl="1"/>
            <a:r>
              <a:rPr lang="en-GB" dirty="0" smtClean="0"/>
              <a:t>Reliability &lt; 24min/year</a:t>
            </a:r>
          </a:p>
          <a:p>
            <a:pPr lvl="1"/>
            <a:r>
              <a:rPr lang="en-GB" dirty="0" smtClean="0"/>
              <a:t>Sustainability vs. circularity vs. CO2 reduction: prevent phasing out</a:t>
            </a:r>
          </a:p>
          <a:p>
            <a:pPr lvl="1"/>
            <a:r>
              <a:rPr lang="en-GB" dirty="0" smtClean="0"/>
              <a:t>Business case: assumptions for calculations</a:t>
            </a:r>
          </a:p>
          <a:p>
            <a:r>
              <a:rPr lang="en-GB" dirty="0" smtClean="0"/>
              <a:t>Two complementary solutions</a:t>
            </a:r>
          </a:p>
          <a:p>
            <a:pPr lvl="1"/>
            <a:r>
              <a:rPr lang="en-GB" dirty="0" smtClean="0"/>
              <a:t>Remote condition controlling</a:t>
            </a:r>
          </a:p>
          <a:p>
            <a:pPr lvl="1"/>
            <a:r>
              <a:rPr lang="en-GB" dirty="0" smtClean="0"/>
              <a:t>B2B market expansion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49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Remote condition monitoring</a:t>
            </a:r>
            <a:endParaRPr lang="en-GB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Equip all transformers with measuring instruments</a:t>
            </a:r>
          </a:p>
          <a:p>
            <a:pPr lvl="1"/>
            <a:r>
              <a:rPr lang="en-GB" dirty="0" smtClean="0"/>
              <a:t>Based on temperature and oil quality information</a:t>
            </a:r>
            <a:endParaRPr lang="en-GB" dirty="0" smtClean="0">
              <a:sym typeface="Wingdings" panose="05000000000000000000" pitchFamily="2" charset="2"/>
            </a:endParaRP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proven technology: </a:t>
            </a:r>
            <a:r>
              <a:rPr lang="en-GB" dirty="0" err="1">
                <a:sym typeface="Wingdings" panose="05000000000000000000" pitchFamily="2" charset="2"/>
              </a:rPr>
              <a:t>L</a:t>
            </a:r>
            <a:r>
              <a:rPr lang="en-GB" dirty="0" err="1" smtClean="0">
                <a:sym typeface="Wingdings" panose="05000000000000000000" pitchFamily="2" charset="2"/>
              </a:rPr>
              <a:t>aborec</a:t>
            </a:r>
            <a:endParaRPr lang="en-GB" dirty="0"/>
          </a:p>
          <a:p>
            <a:r>
              <a:rPr lang="en-GB" dirty="0" smtClean="0"/>
              <a:t>Strategy: Diagnostics centre </a:t>
            </a:r>
          </a:p>
          <a:p>
            <a:pPr lvl="1"/>
            <a:r>
              <a:rPr lang="en-GB" dirty="0" smtClean="0"/>
              <a:t>Insourcing / Outsourcing</a:t>
            </a:r>
          </a:p>
          <a:p>
            <a:pPr lvl="1"/>
            <a:r>
              <a:rPr lang="en-GB" dirty="0" smtClean="0"/>
              <a:t>Reassess phasing out strategy: condition based</a:t>
            </a:r>
          </a:p>
          <a:p>
            <a:pPr lvl="1"/>
            <a:r>
              <a:rPr lang="en-GB" dirty="0" smtClean="0"/>
              <a:t>Possibly: equip critical transformers immediately with sensors; </a:t>
            </a:r>
          </a:p>
          <a:p>
            <a:r>
              <a:rPr lang="en-GB" dirty="0" smtClean="0"/>
              <a:t>Benefits (both cost and sustainability): </a:t>
            </a:r>
          </a:p>
          <a:p>
            <a:pPr lvl="1"/>
            <a:r>
              <a:rPr lang="en-GB" dirty="0" smtClean="0"/>
              <a:t>Less inspection: CO2; Maintenance costs</a:t>
            </a:r>
          </a:p>
          <a:p>
            <a:pPr lvl="1"/>
            <a:r>
              <a:rPr lang="en-GB" dirty="0" smtClean="0"/>
              <a:t>No </a:t>
            </a:r>
            <a:r>
              <a:rPr lang="en-GB" dirty="0" err="1" smtClean="0"/>
              <a:t>unnecesary</a:t>
            </a:r>
            <a:r>
              <a:rPr lang="en-GB" dirty="0" smtClean="0"/>
              <a:t> replacement</a:t>
            </a:r>
          </a:p>
          <a:p>
            <a:pPr lvl="1"/>
            <a:r>
              <a:rPr lang="en-GB" dirty="0" smtClean="0"/>
              <a:t>Data availability in the future</a:t>
            </a:r>
          </a:p>
          <a:p>
            <a:r>
              <a:rPr lang="en-GB" dirty="0" smtClean="0"/>
              <a:t>Business case: </a:t>
            </a:r>
            <a:r>
              <a:rPr lang="en-GB" dirty="0"/>
              <a:t>M€ 22,5</a:t>
            </a:r>
            <a:endParaRPr lang="en-GB" dirty="0" smtClean="0"/>
          </a:p>
          <a:p>
            <a:pPr lvl="1"/>
            <a:r>
              <a:rPr lang="en-GB" dirty="0" smtClean="0"/>
              <a:t>45.000 transformers; 2yearly inspection (*1/2); €1000/inspection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82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B2B market expansion</a:t>
            </a:r>
            <a:endParaRPr lang="en-GB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the 18th of August, 2014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Sustainability in Asset Management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Huge chances for expanding B2B market on a sustainable and circular manner</a:t>
            </a:r>
          </a:p>
          <a:p>
            <a:pPr lvl="1"/>
            <a:r>
              <a:rPr lang="en-GB" dirty="0" smtClean="0"/>
              <a:t>Reliability most important, shift towards image </a:t>
            </a:r>
          </a:p>
          <a:p>
            <a:pPr lvl="1"/>
            <a:r>
              <a:rPr lang="en-GB" dirty="0" smtClean="0"/>
              <a:t>Competitive advantage: </a:t>
            </a:r>
            <a:r>
              <a:rPr lang="en-GB" dirty="0" err="1" smtClean="0"/>
              <a:t>Liander</a:t>
            </a:r>
            <a:r>
              <a:rPr lang="en-GB" dirty="0" smtClean="0"/>
              <a:t> is part of YOUR supply chain</a:t>
            </a:r>
          </a:p>
          <a:p>
            <a:pPr lvl="1"/>
            <a:r>
              <a:rPr lang="en-GB" dirty="0" smtClean="0"/>
              <a:t>12.000 of 45.000 transformers (25%) </a:t>
            </a:r>
          </a:p>
          <a:p>
            <a:pPr marL="265112" lvl="1" indent="0">
              <a:buNone/>
            </a:pPr>
            <a:r>
              <a:rPr lang="en-GB" dirty="0" smtClean="0"/>
              <a:t>	but higher turnover (&gt;&gt;25%)</a:t>
            </a:r>
          </a:p>
          <a:p>
            <a:pPr lvl="1"/>
            <a:r>
              <a:rPr lang="en-GB" dirty="0" smtClean="0"/>
              <a:t>Functionality </a:t>
            </a:r>
            <a:r>
              <a:rPr lang="en-GB" dirty="0" smtClean="0">
                <a:sym typeface="Wingdings" panose="05000000000000000000" pitchFamily="2" charset="2"/>
              </a:rPr>
              <a:t> stimulation towards sustainability 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Business case</a:t>
            </a:r>
          </a:p>
          <a:p>
            <a:pPr lvl="2"/>
            <a:r>
              <a:rPr lang="en-GB" dirty="0" smtClean="0">
                <a:sym typeface="Wingdings" panose="05000000000000000000" pitchFamily="2" charset="2"/>
              </a:rPr>
              <a:t>Premium for sustainability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7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3074" name="Picture 2" descr="http://connect.xcelenergy.com/wp-content/uploads/2011/09/Question-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76" y="1531556"/>
            <a:ext cx="3244236" cy="432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34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SWOT analysis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6286-4DC8-46DE-9269-8F728FBC0641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533776" y="1535394"/>
            <a:ext cx="3690000" cy="477110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Strengths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Top management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Cooperative supply chain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Strong vision on sustainability and circularity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dirty="0" smtClean="0"/>
              <a:t>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Business customers can choose: focus B2B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Room for experimenting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Relative low replacement cost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36" y="404664"/>
            <a:ext cx="1134220" cy="5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inhoud 5"/>
          <p:cNvSpPr txBox="1">
            <a:spLocks/>
          </p:cNvSpPr>
          <p:nvPr/>
        </p:nvSpPr>
        <p:spPr>
          <a:xfrm>
            <a:off x="4608004" y="1561658"/>
            <a:ext cx="3690000" cy="47448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4"/>
              </a:buClr>
              <a:buSzPct val="100000"/>
              <a:buFontTx/>
              <a:buNone/>
              <a:defRPr sz="2400" b="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65113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4"/>
              </a:buClr>
              <a:buSzPct val="100000"/>
              <a:buFontTx/>
              <a:buNone/>
              <a:defRPr sz="2000" b="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2925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4"/>
              </a:buClr>
              <a:buSzPct val="100000"/>
              <a:buFontTx/>
              <a:buNone/>
              <a:defRPr sz="1800" b="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08038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4"/>
              </a:buClr>
              <a:buSzPct val="100000"/>
              <a:buFontTx/>
              <a:buNone/>
              <a:defRPr sz="1600" b="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7315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4"/>
              </a:buClr>
              <a:buSzPct val="100000"/>
              <a:buFontTx/>
              <a:buNone/>
              <a:defRPr sz="1600" b="0" i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 smtClean="0"/>
              <a:t>Weaknesses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Employee interest in 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No clear relation between 3Ps &amp; transformers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Customers are locked</a:t>
            </a:r>
          </a:p>
          <a:p>
            <a:endParaRPr lang="en-GB" sz="1900" dirty="0" smtClean="0"/>
          </a:p>
          <a:p>
            <a:r>
              <a:rPr lang="en-GB" sz="2200" dirty="0" smtClean="0"/>
              <a:t>Threats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Lack of innovation in transformers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 smtClean="0"/>
              <a:t>Overhaul of all transformers takes ± 100 years</a:t>
            </a:r>
          </a:p>
          <a:p>
            <a:pPr marL="608013" lvl="1" indent="-34290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380431"/>
      </p:ext>
    </p:extLst>
  </p:cSld>
  <p:clrMapOvr>
    <a:masterClrMapping/>
  </p:clrMapOvr>
</p:sld>
</file>

<file path=ppt/theme/theme1.xml><?xml version="1.0" encoding="utf-8"?>
<a:theme xmlns:a="http://schemas.openxmlformats.org/drawingml/2006/main" name="Liander">
  <a:themeElements>
    <a:clrScheme name="Liander kleurpalet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8CBE"/>
      </a:accent1>
      <a:accent2>
        <a:srgbClr val="821E7D"/>
      </a:accent2>
      <a:accent3>
        <a:srgbClr val="322882"/>
      </a:accent3>
      <a:accent4>
        <a:srgbClr val="000000"/>
      </a:accent4>
      <a:accent5>
        <a:srgbClr val="C8C8C8"/>
      </a:accent5>
      <a:accent6>
        <a:srgbClr val="7DB43C"/>
      </a:accent6>
      <a:hlink>
        <a:srgbClr val="008CBE"/>
      </a:hlink>
      <a:folHlink>
        <a:srgbClr val="008CBE"/>
      </a:folHlink>
    </a:clrScheme>
    <a:fontScheme name="T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vert="horz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Diavoorstelling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Liander</vt:lpstr>
      <vt:lpstr>Group 4</vt:lpstr>
      <vt:lpstr>Overview</vt:lpstr>
      <vt:lpstr>Remote condition monitoring</vt:lpstr>
      <vt:lpstr>B2B market expansion</vt:lpstr>
      <vt:lpstr>Questions</vt:lpstr>
      <vt:lpstr>SWOT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2012-12-19T12:40:58Z</dcterms:created>
  <dcterms:modified xsi:type="dcterms:W3CDTF">2014-08-22T09:40:06Z</dcterms:modified>
</cp:coreProperties>
</file>